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5" r:id="rId4"/>
    <p:sldId id="286" r:id="rId5"/>
    <p:sldId id="294" r:id="rId6"/>
    <p:sldId id="319" r:id="rId7"/>
    <p:sldId id="316" r:id="rId8"/>
    <p:sldId id="321" r:id="rId9"/>
    <p:sldId id="322" r:id="rId10"/>
    <p:sldId id="323" r:id="rId11"/>
    <p:sldId id="325" r:id="rId12"/>
    <p:sldId id="326" r:id="rId13"/>
    <p:sldId id="327" r:id="rId14"/>
    <p:sldId id="328" r:id="rId15"/>
    <p:sldId id="312" r:id="rId16"/>
    <p:sldId id="311" r:id="rId17"/>
    <p:sldId id="313" r:id="rId18"/>
  </p:sldIdLst>
  <p:sldSz cx="9144000" cy="6858000" type="screen4x3"/>
  <p:notesSz cx="9317038" cy="6877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" initials="J" lastIdx="1" clrIdx="0">
    <p:extLst>
      <p:ext uri="{19B8F6BF-5375-455C-9EA6-DF929625EA0E}">
        <p15:presenceInfo xmlns:p15="http://schemas.microsoft.com/office/powerpoint/2012/main" userId="Jul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277018" y="1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13.02.2017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32505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277018" y="6532505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277018" y="1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13.02.2017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11500" y="860425"/>
            <a:ext cx="3094038" cy="2320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399" tIns="42700" rIns="85399" bIns="4270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30872" y="3309987"/>
            <a:ext cx="7455296" cy="2707299"/>
          </a:xfrm>
          <a:prstGeom prst="rect">
            <a:avLst/>
          </a:prstGeom>
        </p:spPr>
        <p:txBody>
          <a:bodyPr vert="horz" lIns="85399" tIns="42700" rIns="85399" bIns="4270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532505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277018" y="6532505"/>
            <a:ext cx="4037940" cy="344545"/>
          </a:xfrm>
          <a:prstGeom prst="rect">
            <a:avLst/>
          </a:prstGeom>
        </p:spPr>
        <p:txBody>
          <a:bodyPr vert="horz" lIns="85399" tIns="42700" rIns="85399" bIns="42700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2A079-E7F8-4A78-8EEA-DD00A8D5DE37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784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vergleich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138" y="1778400"/>
            <a:ext cx="3809802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075" y="1778400"/>
            <a:ext cx="380880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bild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900" y="1778400"/>
            <a:ext cx="24337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50875" y="1887420"/>
            <a:ext cx="5094000" cy="43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0800" y="5927411"/>
            <a:ext cx="5094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Formeln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98864" y="1880290"/>
            <a:ext cx="5940000" cy="43322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99532" y="5932599"/>
            <a:ext cx="5940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647700" y="1714500"/>
            <a:ext cx="7837200" cy="4495800"/>
          </a:xfrm>
        </p:spPr>
        <p:txBody>
          <a:bodyPr/>
          <a:lstStyle/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8000" y="5934094"/>
            <a:ext cx="78372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leine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3 kleine </a:t>
            </a:r>
            <a:r>
              <a:rPr lang="de-DE" dirty="0" err="1"/>
              <a:t>bilder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71331"/>
            <a:ext cx="50880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6118" y="1883408"/>
            <a:ext cx="2317232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46113" y="336330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46113" y="484093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Rechteck 13"/>
          <p:cNvSpPr/>
          <p:nvPr userDrawn="1"/>
        </p:nvSpPr>
        <p:spPr>
          <a:xfrm>
            <a:off x="3683660" y="1444171"/>
            <a:ext cx="4699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schmales </a:t>
            </a:r>
            <a:r>
              <a:rPr lang="de-DE" dirty="0" err="1"/>
              <a:t>bild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71200"/>
            <a:ext cx="50880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7191" y="1873064"/>
            <a:ext cx="2319845" cy="433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</a:t>
            </a:r>
            <a:r>
              <a:rPr lang="de-DE" dirty="0" err="1"/>
              <a:t>diagramme</a:t>
            </a:r>
            <a:r>
              <a:rPr lang="de-DE" dirty="0"/>
              <a:t> und </a:t>
            </a:r>
            <a:r>
              <a:rPr lang="de-DE" dirty="0" err="1"/>
              <a:t>tabellen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330" y="1456262"/>
            <a:ext cx="6246000" cy="1943630"/>
          </a:xfrm>
        </p:spPr>
        <p:txBody>
          <a:bodyPr anchor="b">
            <a:noAutofit/>
          </a:bodyPr>
          <a:lstStyle>
            <a:lvl1pPr algn="l">
              <a:defRPr sz="4500"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ein danke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1971" y="4810654"/>
            <a:ext cx="6246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</a:t>
            </a:r>
            <a:endParaRPr lang="en-US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7179820" y="5554800"/>
            <a:ext cx="138028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tx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www.jku.at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17960" y="216000"/>
            <a:ext cx="8708080" cy="64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4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Erklärungen zum Thema.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43600" y="1181193"/>
            <a:ext cx="793800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</a:t>
            </a:r>
            <a:r>
              <a:rPr lang="de-DE" dirty="0" err="1"/>
              <a:t>titel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0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4971" y="551477"/>
            <a:ext cx="7938000" cy="194363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den </a:t>
            </a:r>
            <a:r>
              <a:rPr lang="de-DE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045" y="3879265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Erklärungen zum Thema</a:t>
            </a:r>
            <a:endParaRPr lang="en-US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728446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7113493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" y="5191200"/>
            <a:ext cx="2115244" cy="126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1069" y="2412000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bersicht Koope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3600" y="1936933"/>
            <a:ext cx="7938000" cy="47009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In </a:t>
            </a:r>
            <a:r>
              <a:rPr lang="de-DE" dirty="0" err="1"/>
              <a:t>kooperation</a:t>
            </a:r>
            <a:r>
              <a:rPr lang="de-DE" dirty="0"/>
              <a:t> mit</a:t>
            </a:r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2000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43236" y="2672237"/>
            <a:ext cx="1440000" cy="144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039492" y="2672237"/>
            <a:ext cx="1440000" cy="14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56621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2271800" y="26712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3852000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5443236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7039492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56621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2271800" y="42714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49708"/>
            <a:ext cx="7938000" cy="561874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Tx/>
              <a:buNone/>
              <a:defRPr sz="1700" baseline="0">
                <a:latin typeface="+mj-lt"/>
              </a:defRPr>
            </a:lvl1pPr>
            <a:lvl2pPr marL="266700" indent="-266700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"/>
              <a:defRPr sz="1500"/>
            </a:lvl2pPr>
          </a:lstStyle>
          <a:p>
            <a:pPr lvl="0"/>
            <a:r>
              <a:rPr lang="de-DE" dirty="0"/>
              <a:t>Kapitel 1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2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3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4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5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1"/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bild, schwa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bild, weiß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8268" y="5927411"/>
            <a:ext cx="7938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322" y="651700"/>
            <a:ext cx="7938194" cy="93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err="1"/>
              <a:t>TitelmUsterformat</a:t>
            </a:r>
            <a:r>
              <a:rPr lang="de-DE" dirty="0"/>
              <a:t>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46" y="1777395"/>
            <a:ext cx="7938000" cy="4428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433" y="6397200"/>
            <a:ext cx="117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3550" y="63955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7836" y="639554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t="9873" r="13244" b="34352"/>
          <a:stretch/>
        </p:blipFill>
        <p:spPr>
          <a:xfrm>
            <a:off x="600037" y="6326089"/>
            <a:ext cx="91435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61" r:id="rId3"/>
    <p:sldLayoutId id="2147483668" r:id="rId4"/>
    <p:sldLayoutId id="2147483669" r:id="rId5"/>
    <p:sldLayoutId id="2147483670" r:id="rId6"/>
    <p:sldLayoutId id="2147483666" r:id="rId7"/>
    <p:sldLayoutId id="2147483677" r:id="rId8"/>
    <p:sldLayoutId id="2147483662" r:id="rId9"/>
    <p:sldLayoutId id="2147483664" r:id="rId10"/>
    <p:sldLayoutId id="2147483671" r:id="rId11"/>
    <p:sldLayoutId id="2147483672" r:id="rId12"/>
    <p:sldLayoutId id="2147483673" r:id="rId13"/>
    <p:sldLayoutId id="2147483675" r:id="rId14"/>
    <p:sldLayoutId id="2147483674" r:id="rId15"/>
    <p:sldLayoutId id="2147483678" r:id="rId16"/>
    <p:sldLayoutId id="2147483676" r:id="rId17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800"/>
        </a:spcBef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buSzPct val="9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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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4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_theresa.eder@jku.at" TargetMode="Externa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lba-tcp.org/en/contenido/agreement-application-alba-tcp" TargetMode="External"/><Relationship Id="rId2" Type="http://schemas.openxmlformats.org/officeDocument/2006/relationships/hyperlink" Target="http://alba-tcp.org/en/contenido/joint-declaration-venezuela-cuba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alba-tcp.org/en/contenido/conceptualization-project-and-grannational-enterprise-framework-alba" TargetMode="External"/><Relationship Id="rId4" Type="http://schemas.openxmlformats.org/officeDocument/2006/relationships/hyperlink" Target="http://alba-tcp.org/en/contenido/projects-grannational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lba-tcp.org/en/contenido/fundamental-principles-tcp" TargetMode="External"/><Relationship Id="rId2" Type="http://schemas.openxmlformats.org/officeDocument/2006/relationships/hyperlink" Target="http://alba-tcp.org/en/contenido/joint-declaration-iii-extraordinary-summit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alba-tcp.org/en/contenido/agreement-creation-economic-space-alba-tcp-ecoalba-tc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fes.de/pdf-files/bueros/caracas/11379.pdf" TargetMode="External"/><Relationship Id="rId2" Type="http://schemas.openxmlformats.org/officeDocument/2006/relationships/hyperlink" Target="http://wirtschaftslexikon.gabler.de/Archiv/58461/industriepolitik-konzeptionen-v7.html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venezuelanalysis.com/analysis/1188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do.org/fileadmin/media/documents/pdf/Publications/111125/WP022011_Ebook.pdf" TargetMode="External"/><Relationship Id="rId2" Type="http://schemas.openxmlformats.org/officeDocument/2006/relationships/hyperlink" Target="http://cadmus.eui.eu/bitstream/handle/1814/20394/RSCAS_2012_05.pdf?sequence=1&amp;isAllowed=y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d/d1/Bolivarian_Alliance_for_the_Peoples_of_Our_America_(orthographic_projection)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rtschaftslexikon.gabler.de/Archiv/55810/industriepolitik-v11.html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85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(2) </a:t>
            </a:r>
            <a:r>
              <a:rPr lang="en-GB" dirty="0"/>
              <a:t>Historical Influences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268" y="1498753"/>
            <a:ext cx="7938000" cy="442865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 err="1"/>
              <a:t>CEPALismo</a:t>
            </a:r>
            <a:r>
              <a:rPr lang="en-GB" dirty="0"/>
              <a:t>/</a:t>
            </a:r>
            <a:r>
              <a:rPr lang="en-GB" dirty="0" err="1"/>
              <a:t>develpomental</a:t>
            </a:r>
            <a:r>
              <a:rPr lang="en-GB" dirty="0"/>
              <a:t> state (from 1930s till 1970s)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Assumptions of dependency approach</a:t>
            </a:r>
            <a:r>
              <a:rPr lang="en-GB" dirty="0"/>
              <a:t> considered and reflected in initiatives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Collective Self-Reliance </a:t>
            </a:r>
            <a:r>
              <a:rPr lang="en-GB" dirty="0"/>
              <a:t>(1970s and 1980s) of the Non-Aligned Movement (tradition of South-South cooperation)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Council for Mutual Economic Aid (COMECON) </a:t>
            </a:r>
            <a:r>
              <a:rPr lang="en-GB" dirty="0"/>
              <a:t>(1949 till 1989-91) had the Complex Programme (1971) to foster productive integration in the communist bloc, also International Economic Associations (shared firms)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843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(3) </a:t>
            </a:r>
            <a:r>
              <a:rPr lang="en-US" sz="3200" dirty="0"/>
              <a:t>Critical assessment of the initiatives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137" y="1470991"/>
            <a:ext cx="4140937" cy="473540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Positive:</a:t>
            </a:r>
          </a:p>
          <a:p>
            <a:r>
              <a:rPr lang="en-US" dirty="0"/>
              <a:t>Regional asymmetries have been considered</a:t>
            </a:r>
            <a:endParaRPr lang="en-GB" dirty="0"/>
          </a:p>
          <a:p>
            <a:r>
              <a:rPr lang="en-GB" dirty="0"/>
              <a:t>GNEs as </a:t>
            </a:r>
            <a:r>
              <a:rPr lang="en-GB" dirty="0" err="1"/>
              <a:t>counterplayers</a:t>
            </a:r>
            <a:r>
              <a:rPr lang="en-GB" dirty="0"/>
              <a:t> to TNCs</a:t>
            </a:r>
          </a:p>
          <a:p>
            <a:r>
              <a:rPr lang="en-GB" dirty="0"/>
              <a:t>Profits of GNEs have to be reinvested</a:t>
            </a:r>
          </a:p>
          <a:p>
            <a:r>
              <a:rPr lang="en-GB" dirty="0"/>
              <a:t>ECOALBA-TCP to deepen integration</a:t>
            </a:r>
          </a:p>
          <a:p>
            <a:r>
              <a:rPr lang="en-GB" dirty="0"/>
              <a:t>Plan to integrate SMEs into new regional value chains</a:t>
            </a:r>
          </a:p>
          <a:p>
            <a:r>
              <a:rPr lang="en-GB" dirty="0"/>
              <a:t>Cooperative advantages as goal</a:t>
            </a:r>
          </a:p>
          <a:p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677074" y="1470991"/>
            <a:ext cx="4175377" cy="4735409"/>
          </a:xfrm>
        </p:spPr>
        <p:txBody>
          <a:bodyPr/>
          <a:lstStyle/>
          <a:p>
            <a:pPr marL="0" indent="0">
              <a:buNone/>
            </a:pPr>
            <a:r>
              <a:rPr lang="de-AT" b="1" dirty="0" err="1"/>
              <a:t>Problematic</a:t>
            </a:r>
            <a:r>
              <a:rPr lang="de-AT" b="1" dirty="0"/>
              <a:t>:</a:t>
            </a:r>
          </a:p>
          <a:p>
            <a:r>
              <a:rPr lang="en-US" dirty="0"/>
              <a:t>Initiatives depend on participating governments</a:t>
            </a:r>
          </a:p>
          <a:p>
            <a:r>
              <a:rPr lang="en-US" dirty="0"/>
              <a:t>Question of property relations has not been tackled</a:t>
            </a:r>
          </a:p>
          <a:p>
            <a:r>
              <a:rPr lang="en-US" dirty="0"/>
              <a:t>No democratic control of production foreseen</a:t>
            </a:r>
          </a:p>
          <a:p>
            <a:r>
              <a:rPr lang="en-US" dirty="0"/>
              <a:t>Resource use/</a:t>
            </a:r>
            <a:r>
              <a:rPr lang="en-US" dirty="0" err="1"/>
              <a:t>extractivism</a:t>
            </a:r>
            <a:endParaRPr lang="en-US" dirty="0"/>
          </a:p>
          <a:p>
            <a:r>
              <a:rPr lang="en-US" dirty="0"/>
              <a:t>Lack of resources for implementation (NRFA failed)</a:t>
            </a:r>
          </a:p>
          <a:p>
            <a:r>
              <a:rPr lang="en-US" dirty="0"/>
              <a:t>Many ideas and some initiatives just exist on the paper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26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(4)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can</a:t>
            </a:r>
            <a:r>
              <a:rPr lang="de-AT" dirty="0"/>
              <a:t> </a:t>
            </a:r>
            <a:r>
              <a:rPr lang="de-AT" dirty="0" err="1"/>
              <a:t>we</a:t>
            </a:r>
            <a:r>
              <a:rPr lang="de-AT" dirty="0"/>
              <a:t> do?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1205947"/>
            <a:ext cx="8066540" cy="500010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Reflect and discuss </a:t>
            </a:r>
            <a:r>
              <a:rPr lang="en-US" b="1" dirty="0"/>
              <a:t>capitalist dependency and power relations </a:t>
            </a:r>
            <a:r>
              <a:rPr lang="en-US" dirty="0"/>
              <a:t>from a global perspective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Take an </a:t>
            </a:r>
            <a:r>
              <a:rPr lang="en-GB" b="1" dirty="0"/>
              <a:t>interest-based perspective </a:t>
            </a:r>
            <a:r>
              <a:rPr lang="en-GB" dirty="0"/>
              <a:t>for analysis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Sensitising actors </a:t>
            </a:r>
            <a:r>
              <a:rPr lang="en-GB" dirty="0"/>
              <a:t>(European producers, but also </a:t>
            </a:r>
            <a:r>
              <a:rPr lang="en-GB" dirty="0" err="1"/>
              <a:t>comsumers</a:t>
            </a:r>
            <a:r>
              <a:rPr lang="en-GB" dirty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Criticise and mobilise against FTAs of EU </a:t>
            </a:r>
            <a:r>
              <a:rPr lang="en-GB" dirty="0"/>
              <a:t>which harm economic structure of weaker counterparts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b="1" dirty="0"/>
              <a:t>Shape/influence discourses on industrial policy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Definition of industrial policy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Components of progressive industrial policy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Question basic assumptions (e.g. PSD)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AT" b="1" dirty="0" err="1"/>
              <a:t>Finance</a:t>
            </a:r>
            <a:r>
              <a:rPr lang="de-AT" b="1" dirty="0"/>
              <a:t> progressive </a:t>
            </a:r>
            <a:r>
              <a:rPr lang="de-AT" b="1" dirty="0" err="1"/>
              <a:t>industrial</a:t>
            </a:r>
            <a:r>
              <a:rPr lang="de-AT" b="1" dirty="0"/>
              <a:t> </a:t>
            </a:r>
            <a:r>
              <a:rPr lang="de-AT" b="1" dirty="0" err="1"/>
              <a:t>policy</a:t>
            </a:r>
            <a:r>
              <a:rPr lang="de-AT" b="1" dirty="0"/>
              <a:t> initiatives?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241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50329" y="1456262"/>
            <a:ext cx="6592343" cy="1943630"/>
          </a:xfrm>
        </p:spPr>
        <p:txBody>
          <a:bodyPr/>
          <a:lstStyle/>
          <a:p>
            <a:r>
              <a:rPr lang="de-AT" dirty="0"/>
              <a:t>Time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Questions</a:t>
            </a:r>
            <a:r>
              <a:rPr lang="de-AT" dirty="0"/>
              <a:t> &amp; </a:t>
            </a:r>
            <a:r>
              <a:rPr lang="de-AT" dirty="0" err="1"/>
              <a:t>discussion</a:t>
            </a:r>
            <a:r>
              <a:rPr lang="de-AT" dirty="0"/>
              <a:t>!</a:t>
            </a: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Julia Theresa Eder</a:t>
            </a:r>
          </a:p>
          <a:p>
            <a:r>
              <a:rPr lang="de-AT" dirty="0">
                <a:hlinkClick r:id="rId2"/>
              </a:rPr>
              <a:t>julia_theresa.eder@jku.at</a:t>
            </a: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440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5646" y="381333"/>
            <a:ext cx="7938194" cy="938696"/>
          </a:xfrm>
        </p:spPr>
        <p:txBody>
          <a:bodyPr/>
          <a:lstStyle/>
          <a:p>
            <a:r>
              <a:rPr lang="de-AT" dirty="0" err="1"/>
              <a:t>Literature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786962"/>
            <a:ext cx="8066540" cy="528022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ALBA-TCP (2004): </a:t>
            </a:r>
            <a:r>
              <a:rPr lang="en-US" dirty="0"/>
              <a:t>Joint Declaration Venezuela – Cuba.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alba-tcp.org/en/contenido/joint-declaration-venezuela-cuba</a:t>
            </a:r>
            <a:r>
              <a:rPr lang="en-US" dirty="0" smtClean="0"/>
              <a:t> </a:t>
            </a:r>
            <a:r>
              <a:rPr lang="en-US" smtClean="0"/>
              <a:t>[5.9.2016]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ALBA-TCP (2006): </a:t>
            </a:r>
            <a:r>
              <a:rPr lang="en-US" dirty="0"/>
              <a:t>Agreement for the Application of ALBA-TCP.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alba-tcp.org/en/contenido/agreement-application-alba-tcp</a:t>
            </a:r>
            <a:r>
              <a:rPr lang="en-US" dirty="0"/>
              <a:t> </a:t>
            </a:r>
            <a:r>
              <a:rPr lang="en-US" dirty="0" smtClean="0"/>
              <a:t>[29.8.2016]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ALBA-TCP (2007): </a:t>
            </a:r>
            <a:r>
              <a:rPr lang="en-US" dirty="0"/>
              <a:t>Projects “</a:t>
            </a:r>
            <a:r>
              <a:rPr lang="en-US" dirty="0" err="1"/>
              <a:t>Grannationals</a:t>
            </a:r>
            <a:r>
              <a:rPr lang="en-US" dirty="0"/>
              <a:t>”.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alba-tcp.org/en/contenido/projects-grannationals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smtClean="0"/>
              <a:t>30.8.2016]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ALBA-TCP (2008a): </a:t>
            </a:r>
            <a:r>
              <a:rPr lang="en-US" dirty="0"/>
              <a:t>Conceptualization of </a:t>
            </a:r>
            <a:r>
              <a:rPr lang="en-US" dirty="0" err="1"/>
              <a:t>Grannational</a:t>
            </a:r>
            <a:r>
              <a:rPr lang="en-US" dirty="0"/>
              <a:t> </a:t>
            </a:r>
            <a:r>
              <a:rPr lang="en-US" dirty="0" err="1"/>
              <a:t>Enterpise</a:t>
            </a:r>
            <a:r>
              <a:rPr lang="en-US" dirty="0"/>
              <a:t> Project in the Framework of ALBA.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alba-tcp.org/en/contenido/conceptualization-project-and-grannational-enterprise-framework-alba</a:t>
            </a:r>
            <a:r>
              <a:rPr lang="en-US" dirty="0"/>
              <a:t> [</a:t>
            </a:r>
            <a:r>
              <a:rPr lang="en-US" dirty="0" smtClean="0"/>
              <a:t>29.8.2016</a:t>
            </a:r>
            <a:r>
              <a:rPr lang="en-US" dirty="0"/>
              <a:t>]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799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5646" y="381333"/>
            <a:ext cx="7938194" cy="938696"/>
          </a:xfrm>
        </p:spPr>
        <p:txBody>
          <a:bodyPr/>
          <a:lstStyle/>
          <a:p>
            <a:r>
              <a:rPr lang="de-AT" dirty="0" err="1"/>
              <a:t>Literature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786962"/>
            <a:ext cx="8066540" cy="528022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smtClean="0"/>
              <a:t>ALBA-TCP </a:t>
            </a:r>
            <a:r>
              <a:rPr lang="en-US" sz="1800" b="1" dirty="0"/>
              <a:t>(2008b): </a:t>
            </a:r>
            <a:r>
              <a:rPr lang="en-US" sz="1800" dirty="0"/>
              <a:t>Joint Declaration.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alba-tcp.org/en/contenido/joint-declaration-iii-extraordinary-summit</a:t>
            </a:r>
            <a:r>
              <a:rPr lang="en-US" sz="1800" dirty="0" smtClean="0"/>
              <a:t>, 8.9.2016</a:t>
            </a:r>
            <a:r>
              <a:rPr lang="en-US" sz="18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ALBA-TCP (2009a): </a:t>
            </a:r>
            <a:r>
              <a:rPr lang="en-US" sz="1800" dirty="0"/>
              <a:t>Fundamental Principles of the Peoples’ Trade Treaty.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alba-tcp.org/en/contenido/fundamental-principles-tcp</a:t>
            </a:r>
            <a:r>
              <a:rPr lang="en-US" sz="1800" dirty="0" smtClean="0"/>
              <a:t>, </a:t>
            </a:r>
            <a:r>
              <a:rPr lang="en-US" sz="1800" dirty="0"/>
              <a:t>29.8.2016</a:t>
            </a:r>
            <a:r>
              <a:rPr lang="en-US" sz="1800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smtClean="0"/>
              <a:t>ALBA-TCP </a:t>
            </a:r>
            <a:r>
              <a:rPr lang="en-US" sz="1800" b="1" dirty="0"/>
              <a:t>(2009b):</a:t>
            </a:r>
            <a:r>
              <a:rPr lang="en-US" sz="1800" dirty="0"/>
              <a:t> Action Plan for Trade Development in the Joint Development Economic Zone of the ALBA-TCP. http://alba-tcp.org/en/contenido/action-plan-economic-zone-alba-tcp, 29.08.2016.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ALBA-TCP (2012): </a:t>
            </a:r>
            <a:r>
              <a:rPr lang="en-US" sz="1800" dirty="0"/>
              <a:t>Agreement for the Creation of the Economic Space of ALBA-TCP (ECOALBA-TCP).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alba-tcp.org/en/contenido/agreement-creation-economic-space-alba-tcp-ecoalba-tcp</a:t>
            </a:r>
            <a:r>
              <a:rPr lang="en-US" sz="1800" dirty="0" smtClean="0"/>
              <a:t>, </a:t>
            </a:r>
            <a:r>
              <a:rPr lang="en-US" sz="1800" dirty="0"/>
              <a:t>29.8.2016.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AT" sz="1800" b="1" dirty="0"/>
              <a:t>Eder, Julia Theresa (2016): </a:t>
            </a:r>
            <a:r>
              <a:rPr lang="de-AT" sz="1800" dirty="0"/>
              <a:t>Trade </a:t>
            </a:r>
            <a:r>
              <a:rPr lang="de-AT" sz="1800" dirty="0" err="1"/>
              <a:t>and</a:t>
            </a:r>
            <a:r>
              <a:rPr lang="de-AT" sz="1800" dirty="0"/>
              <a:t> </a:t>
            </a:r>
            <a:r>
              <a:rPr lang="de-AT" sz="1800" dirty="0" err="1"/>
              <a:t>Productive</a:t>
            </a:r>
            <a:r>
              <a:rPr lang="de-AT" sz="1800" dirty="0"/>
              <a:t> Integration in ALBA-TCP – A </a:t>
            </a:r>
            <a:r>
              <a:rPr lang="de-AT" sz="1800" dirty="0" err="1"/>
              <a:t>systematic</a:t>
            </a:r>
            <a:r>
              <a:rPr lang="de-AT" sz="1800" dirty="0"/>
              <a:t> </a:t>
            </a:r>
            <a:r>
              <a:rPr lang="de-AT" sz="1800" dirty="0" err="1"/>
              <a:t>comparison</a:t>
            </a:r>
            <a:r>
              <a:rPr lang="de-AT" sz="1800" dirty="0"/>
              <a:t> </a:t>
            </a:r>
            <a:r>
              <a:rPr lang="de-AT" sz="1800" dirty="0" err="1"/>
              <a:t>with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corresponding</a:t>
            </a:r>
            <a:r>
              <a:rPr lang="de-AT" sz="1800" dirty="0"/>
              <a:t> </a:t>
            </a:r>
            <a:r>
              <a:rPr lang="de-AT" sz="1800" dirty="0" err="1"/>
              <a:t>agendas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COMECON </a:t>
            </a:r>
            <a:r>
              <a:rPr lang="de-AT" sz="1800" dirty="0" err="1"/>
              <a:t>and</a:t>
            </a:r>
            <a:r>
              <a:rPr lang="de-AT" sz="1800" dirty="0"/>
              <a:t> NAM. In: Austrian Journal </a:t>
            </a:r>
            <a:r>
              <a:rPr lang="de-AT" sz="1800" dirty="0" err="1"/>
              <a:t>of</a:t>
            </a:r>
            <a:r>
              <a:rPr lang="de-AT" sz="1800" dirty="0"/>
              <a:t> Development Studies 32 (3), 91-112.</a:t>
            </a:r>
            <a:endParaRPr lang="en-US" sz="180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25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Literature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948906"/>
            <a:ext cx="8066540" cy="5257146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AT" sz="1800" b="1" dirty="0" smtClean="0"/>
              <a:t>Gabler </a:t>
            </a:r>
            <a:r>
              <a:rPr lang="de-AT" sz="1800" b="1" dirty="0" err="1"/>
              <a:t>Witschaftslexikon</a:t>
            </a:r>
            <a:r>
              <a:rPr lang="de-AT" sz="1800" b="1" dirty="0"/>
              <a:t> (2016): </a:t>
            </a:r>
            <a:r>
              <a:rPr lang="de-AT" sz="1800" dirty="0"/>
              <a:t>Industriepolitik, Konzeptionen. </a:t>
            </a:r>
            <a:r>
              <a:rPr lang="de-AT" sz="1800" dirty="0">
                <a:hlinkClick r:id="rId2"/>
              </a:rPr>
              <a:t>http://</a:t>
            </a:r>
            <a:r>
              <a:rPr lang="de-AT" sz="1800" dirty="0" smtClean="0">
                <a:hlinkClick r:id="rId2"/>
              </a:rPr>
              <a:t>wirtschaftslexikon.gabler.de/Archiv/58461/industriepolitik-konzeptionen-v7.html</a:t>
            </a:r>
            <a:r>
              <a:rPr lang="de-AT" sz="1800" dirty="0" smtClean="0"/>
              <a:t> [</a:t>
            </a:r>
            <a:r>
              <a:rPr lang="de-AT" sz="1800" dirty="0"/>
              <a:t>10.12.2016]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800" b="1" dirty="0"/>
              <a:t>Hernández, Dilio/Chaudary, Yudi (2015): </a:t>
            </a:r>
            <a:r>
              <a:rPr lang="es-ES" sz="1800" dirty="0"/>
              <a:t>La Alianza Bolivariana para los Pueblos de Nuestra América – Tratado de Comercio de los Pueblos (ALBA-TCP). Vigencia y viabilidad en el actual contexto venezolano y regional. Friedrich-Ebert-Stiftung Venezuela/Inisur: </a:t>
            </a:r>
            <a:r>
              <a:rPr lang="es-ES" sz="1800" dirty="0">
                <a:hlinkClick r:id="rId3"/>
              </a:rPr>
              <a:t>http://</a:t>
            </a:r>
            <a:r>
              <a:rPr lang="es-ES" sz="1800" dirty="0" smtClean="0">
                <a:hlinkClick r:id="rId3"/>
              </a:rPr>
              <a:t>library.fes.de/pdf-files/bueros/caracas/11379.pdf</a:t>
            </a:r>
            <a:r>
              <a:rPr lang="es-ES" sz="1800" dirty="0"/>
              <a:t> </a:t>
            </a:r>
            <a:r>
              <a:rPr lang="es-ES" sz="1800" dirty="0" smtClean="0"/>
              <a:t>[3.12.2015]</a:t>
            </a:r>
            <a:endParaRPr lang="de-AT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AT" sz="1800" b="1" dirty="0" smtClean="0"/>
              <a:t>Katz</a:t>
            </a:r>
            <a:r>
              <a:rPr lang="de-AT" sz="1800" b="1" dirty="0"/>
              <a:t>, Claudio (2016): </a:t>
            </a:r>
            <a:r>
              <a:rPr lang="en-US" sz="1800" dirty="0"/>
              <a:t>Is South America’s ‘Progressive Cycle’ At an End?</a:t>
            </a:r>
            <a:r>
              <a:rPr lang="de-AT" sz="1800" dirty="0"/>
              <a:t> </a:t>
            </a:r>
            <a:r>
              <a:rPr lang="de-AT" sz="1800" dirty="0">
                <a:hlinkClick r:id="rId4"/>
              </a:rPr>
              <a:t>https://venezuelanalysis.com/analysis/11881</a:t>
            </a:r>
            <a:r>
              <a:rPr lang="de-AT" sz="1800" dirty="0"/>
              <a:t> [09.02.2017</a:t>
            </a:r>
            <a:r>
              <a:rPr lang="de-AT" sz="1800" dirty="0" smtClean="0"/>
              <a:t>]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err="1"/>
              <a:t>Pianta</a:t>
            </a:r>
            <a:r>
              <a:rPr lang="en-US" sz="1800" b="1" dirty="0"/>
              <a:t>, Mario/</a:t>
            </a:r>
            <a:r>
              <a:rPr lang="en-US" sz="1800" b="1" dirty="0" err="1"/>
              <a:t>Lucchese</a:t>
            </a:r>
            <a:r>
              <a:rPr lang="en-US" sz="1800" b="1" dirty="0"/>
              <a:t>, Matteo/</a:t>
            </a:r>
            <a:r>
              <a:rPr lang="en-US" sz="1800" b="1" dirty="0" err="1"/>
              <a:t>Nascia</a:t>
            </a:r>
            <a:r>
              <a:rPr lang="en-US" sz="1800" b="1" dirty="0"/>
              <a:t>, Leopoldo (2016): </a:t>
            </a:r>
            <a:r>
              <a:rPr lang="en-US" sz="1800" dirty="0"/>
              <a:t>What is to be produced? </a:t>
            </a:r>
            <a:r>
              <a:rPr lang="de-AT" sz="1800" dirty="0"/>
              <a:t>The </a:t>
            </a:r>
            <a:r>
              <a:rPr lang="de-AT" sz="1800" dirty="0" err="1"/>
              <a:t>making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a </a:t>
            </a:r>
            <a:r>
              <a:rPr lang="de-AT" sz="1800" dirty="0" err="1"/>
              <a:t>new</a:t>
            </a:r>
            <a:r>
              <a:rPr lang="de-AT" sz="1800" dirty="0"/>
              <a:t> </a:t>
            </a:r>
            <a:r>
              <a:rPr lang="de-AT" sz="1800" dirty="0" err="1"/>
              <a:t>industrial</a:t>
            </a:r>
            <a:r>
              <a:rPr lang="de-AT" sz="1800" dirty="0"/>
              <a:t> </a:t>
            </a:r>
            <a:r>
              <a:rPr lang="de-AT" sz="1800" dirty="0" err="1"/>
              <a:t>policy</a:t>
            </a:r>
            <a:r>
              <a:rPr lang="de-AT" sz="1800" dirty="0"/>
              <a:t> in Europe. Brüssel: Rosa-Luxemburg-Stiftung, Büro Brüssel.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AT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7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Literature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1154430"/>
            <a:ext cx="8066540" cy="505162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dirty="0" err="1"/>
              <a:t>Riggirozzi</a:t>
            </a:r>
            <a:r>
              <a:rPr lang="en-GB" sz="1800" b="1" dirty="0"/>
              <a:t>, </a:t>
            </a:r>
            <a:r>
              <a:rPr lang="en-GB" sz="1800" b="1" dirty="0" err="1"/>
              <a:t>Pía</a:t>
            </a:r>
            <a:r>
              <a:rPr lang="en-GB" sz="1800" b="1" dirty="0"/>
              <a:t>/</a:t>
            </a:r>
            <a:r>
              <a:rPr lang="en-GB" sz="1800" b="1" dirty="0" err="1"/>
              <a:t>Tussie</a:t>
            </a:r>
            <a:r>
              <a:rPr lang="en-GB" sz="1800" b="1" dirty="0"/>
              <a:t>, Diana (2012): </a:t>
            </a:r>
            <a:r>
              <a:rPr lang="en-GB" sz="1800" dirty="0"/>
              <a:t>Chapter 1. The Rise of Post-Hegemonic Regionalism in Latin America. In: </a:t>
            </a:r>
            <a:r>
              <a:rPr lang="en-GB" sz="1800" dirty="0" err="1"/>
              <a:t>Riggirozzi</a:t>
            </a:r>
            <a:r>
              <a:rPr lang="en-GB" sz="1800" dirty="0"/>
              <a:t>, </a:t>
            </a:r>
            <a:r>
              <a:rPr lang="en-GB" sz="1800" dirty="0" err="1"/>
              <a:t>Pía</a:t>
            </a:r>
            <a:r>
              <a:rPr lang="en-GB" sz="1800" dirty="0"/>
              <a:t>/</a:t>
            </a:r>
            <a:r>
              <a:rPr lang="en-GB" sz="1800" dirty="0" err="1"/>
              <a:t>Tussie</a:t>
            </a:r>
            <a:r>
              <a:rPr lang="en-GB" sz="1800" dirty="0"/>
              <a:t>, Diana (eds.): The Rise of Post-Hegemonic Regionalism in Latin America. Dordrecht [et al.]: Springer, 1-16.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dirty="0" smtClean="0"/>
              <a:t>Sanahuja</a:t>
            </a:r>
            <a:r>
              <a:rPr lang="en-GB" sz="1800" b="1" dirty="0"/>
              <a:t>, José Antonio (2012): </a:t>
            </a:r>
            <a:r>
              <a:rPr lang="en-GB" sz="1800" dirty="0"/>
              <a:t>Post-liberal Regionalism in South America: The Case of UNASUR. EUI Working Papers, RSCAS 2012/05. </a:t>
            </a:r>
            <a:r>
              <a:rPr lang="en-GB" sz="1800" u="sng" dirty="0">
                <a:hlinkClick r:id="rId2"/>
              </a:rPr>
              <a:t>http://</a:t>
            </a:r>
            <a:r>
              <a:rPr lang="en-GB" sz="1800" u="sng" dirty="0" smtClean="0">
                <a:hlinkClick r:id="rId2"/>
              </a:rPr>
              <a:t>cadmus.eui.eu/bitstream/handle/1814/20394/RSCAS_2012_05.pdf?sequence=1&amp;isAllowed=y</a:t>
            </a:r>
            <a:r>
              <a:rPr lang="en-GB" sz="1800" dirty="0"/>
              <a:t> </a:t>
            </a:r>
            <a:r>
              <a:rPr lang="en-GB" sz="1800" dirty="0" smtClean="0"/>
              <a:t>[7.12.2015</a:t>
            </a:r>
            <a:r>
              <a:rPr lang="en-GB" sz="1800" dirty="0"/>
              <a:t>]</a:t>
            </a:r>
            <a:endParaRPr lang="de-AT" sz="1800" dirty="0"/>
          </a:p>
          <a:p>
            <a:pPr marL="0" indent="0">
              <a:buNone/>
            </a:pPr>
            <a:r>
              <a:rPr lang="de-AT" sz="1800" b="1" dirty="0" smtClean="0"/>
              <a:t>UNIDO (2011): </a:t>
            </a:r>
            <a:r>
              <a:rPr lang="en-US" sz="1800" dirty="0"/>
              <a:t>Industrial Policy for </a:t>
            </a:r>
            <a:r>
              <a:rPr lang="en-US" sz="1800" dirty="0" smtClean="0"/>
              <a:t>Prosperity: Reasoning </a:t>
            </a:r>
            <a:r>
              <a:rPr lang="en-US" sz="1800" dirty="0"/>
              <a:t>and </a:t>
            </a:r>
            <a:r>
              <a:rPr lang="en-US" sz="1800" dirty="0"/>
              <a:t>Approach. </a:t>
            </a:r>
            <a:r>
              <a:rPr lang="en-US" sz="1800" dirty="0" smtClean="0"/>
              <a:t>Working Paper </a:t>
            </a:r>
            <a:r>
              <a:rPr lang="en-US" sz="1800" dirty="0"/>
              <a:t>02/2011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www.unido.org/fileadmin/media/documents/pdf/Publications/111125/WP022011_Ebook.pdf</a:t>
            </a:r>
            <a:r>
              <a:rPr lang="en-US" sz="1800" dirty="0" smtClean="0"/>
              <a:t> [08.02.2017]</a:t>
            </a:r>
            <a:endParaRPr lang="en-US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AT" sz="180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31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57460" y="4850410"/>
            <a:ext cx="7938000" cy="845078"/>
          </a:xfrm>
        </p:spPr>
        <p:txBody>
          <a:bodyPr/>
          <a:lstStyle/>
          <a:p>
            <a:r>
              <a:rPr lang="de-AT" dirty="0" err="1"/>
              <a:t>Ju</a:t>
            </a:r>
            <a:r>
              <a:rPr lang="en-GB" dirty="0" err="1"/>
              <a:t>lia</a:t>
            </a:r>
            <a:r>
              <a:rPr lang="en-GB" dirty="0"/>
              <a:t> Theresa Eder</a:t>
            </a:r>
          </a:p>
          <a:p>
            <a:r>
              <a:rPr lang="en-GB" dirty="0"/>
              <a:t>Department of Politics and Development Research, </a:t>
            </a:r>
          </a:p>
          <a:p>
            <a:r>
              <a:rPr lang="en-GB" dirty="0"/>
              <a:t>Institute of Sociology, Johannes Kepler University Linz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3599" y="397565"/>
            <a:ext cx="8202835" cy="300991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sz="3400" dirty="0"/>
              <a:t>ALBA‘s Initiatives </a:t>
            </a:r>
            <a:r>
              <a:rPr lang="de-AT" sz="3400" dirty="0" err="1"/>
              <a:t>for</a:t>
            </a:r>
            <a:r>
              <a:rPr lang="de-AT" sz="3400" dirty="0"/>
              <a:t> </a:t>
            </a:r>
            <a:r>
              <a:rPr lang="de-AT" sz="3400" dirty="0" err="1"/>
              <a:t>productive</a:t>
            </a:r>
            <a:r>
              <a:rPr lang="de-AT" sz="3400" dirty="0"/>
              <a:t> integration</a:t>
            </a:r>
            <a:br>
              <a:rPr lang="de-AT" sz="3400" dirty="0"/>
            </a:br>
            <a:r>
              <a:rPr lang="de-AT" sz="3000" dirty="0"/>
              <a:t/>
            </a:r>
            <a:br>
              <a:rPr lang="de-AT" sz="3000" dirty="0"/>
            </a:br>
            <a:r>
              <a:rPr lang="de-AT" sz="3000" dirty="0"/>
              <a:t>an </a:t>
            </a:r>
            <a:r>
              <a:rPr lang="de-AT" sz="3000" dirty="0" err="1"/>
              <a:t>example</a:t>
            </a:r>
            <a:r>
              <a:rPr lang="de-AT" sz="3000" dirty="0"/>
              <a:t> </a:t>
            </a:r>
            <a:r>
              <a:rPr lang="de-AT" sz="3000" dirty="0" err="1"/>
              <a:t>for</a:t>
            </a:r>
            <a:r>
              <a:rPr lang="de-AT" sz="3000" dirty="0"/>
              <a:t> progressive </a:t>
            </a:r>
            <a:r>
              <a:rPr lang="de-AT" sz="3000" dirty="0" err="1"/>
              <a:t>industrial</a:t>
            </a:r>
            <a:r>
              <a:rPr lang="de-AT" sz="3000" dirty="0"/>
              <a:t> </a:t>
            </a:r>
            <a:r>
              <a:rPr lang="de-AT" sz="3000" dirty="0" err="1"/>
              <a:t>policy</a:t>
            </a:r>
            <a:r>
              <a:rPr lang="de-AT" sz="3000" dirty="0"/>
              <a:t> in </a:t>
            </a:r>
            <a:r>
              <a:rPr lang="de-AT" sz="3000" dirty="0" err="1"/>
              <a:t>latin</a:t>
            </a:r>
            <a:r>
              <a:rPr lang="de-AT" sz="3000" dirty="0"/>
              <a:t> </a:t>
            </a:r>
            <a:r>
              <a:rPr lang="de-AT" sz="3000" dirty="0" err="1"/>
              <a:t>america</a:t>
            </a:r>
            <a:r>
              <a:rPr lang="de-AT" sz="3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757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Both"/>
            </a:pPr>
            <a:r>
              <a:rPr lang="en-US" sz="2800" dirty="0"/>
              <a:t>Progressive cycle in South America: evolution and crisis</a:t>
            </a:r>
          </a:p>
          <a:p>
            <a:pPr marL="514350" indent="-514350">
              <a:buFont typeface="+mj-lt"/>
              <a:buAutoNum type="arabicParenBoth"/>
            </a:pPr>
            <a:r>
              <a:rPr lang="en-US" sz="2800" dirty="0"/>
              <a:t>ALBA’s industrial policy initiatives</a:t>
            </a:r>
            <a:endParaRPr lang="en-GB" sz="2800" dirty="0"/>
          </a:p>
          <a:p>
            <a:pPr marL="514350" indent="-514350">
              <a:buFont typeface="+mj-lt"/>
              <a:buAutoNum type="arabicParenBoth"/>
            </a:pPr>
            <a:r>
              <a:rPr lang="en-US" sz="2800" dirty="0"/>
              <a:t>Critical assessment of the initiatives</a:t>
            </a:r>
            <a:r>
              <a:rPr lang="de-AT" sz="2800" dirty="0"/>
              <a:t>: Can </a:t>
            </a:r>
            <a:r>
              <a:rPr lang="de-AT" sz="2800" dirty="0" err="1"/>
              <a:t>we</a:t>
            </a:r>
            <a:r>
              <a:rPr lang="de-AT" sz="2800" dirty="0"/>
              <a:t> </a:t>
            </a:r>
            <a:r>
              <a:rPr lang="de-AT" sz="2800" dirty="0" err="1"/>
              <a:t>talk</a:t>
            </a:r>
            <a:r>
              <a:rPr lang="de-AT" sz="2800" dirty="0"/>
              <a:t> </a:t>
            </a:r>
            <a:r>
              <a:rPr lang="de-AT" sz="2800" dirty="0" err="1"/>
              <a:t>about</a:t>
            </a:r>
            <a:r>
              <a:rPr lang="de-AT" sz="2800" dirty="0"/>
              <a:t> </a:t>
            </a:r>
            <a:r>
              <a:rPr lang="de-AT" sz="2800" i="1" dirty="0"/>
              <a:t>progressive</a:t>
            </a:r>
            <a:r>
              <a:rPr lang="de-AT" sz="2800" dirty="0"/>
              <a:t> </a:t>
            </a:r>
            <a:r>
              <a:rPr lang="de-AT" sz="2800" dirty="0" err="1"/>
              <a:t>industrial</a:t>
            </a:r>
            <a:r>
              <a:rPr lang="de-AT" sz="2800" dirty="0"/>
              <a:t> </a:t>
            </a:r>
            <a:r>
              <a:rPr lang="de-AT" sz="2800" dirty="0" err="1"/>
              <a:t>policy</a:t>
            </a:r>
            <a:r>
              <a:rPr lang="de-AT" sz="2800" dirty="0"/>
              <a:t>?</a:t>
            </a:r>
            <a:endParaRPr lang="en-GB" sz="2800" dirty="0"/>
          </a:p>
          <a:p>
            <a:pPr marL="514350" indent="-514350">
              <a:buFont typeface="+mj-lt"/>
              <a:buAutoNum type="arabicParenBoth"/>
            </a:pPr>
            <a:r>
              <a:rPr lang="en-GB" sz="2800" dirty="0"/>
              <a:t>Support from outside: What can the Europeans do?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>
          <a:xfrm>
            <a:off x="8059261" y="6395540"/>
            <a:ext cx="514350" cy="365125"/>
          </a:xfrm>
        </p:spPr>
        <p:txBody>
          <a:bodyPr/>
          <a:lstStyle/>
          <a:p>
            <a:fld id="{68F3185B-C653-42AE-8B74-FF214C291574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81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5500" y="492539"/>
            <a:ext cx="7938194" cy="938696"/>
          </a:xfrm>
        </p:spPr>
        <p:txBody>
          <a:bodyPr/>
          <a:lstStyle/>
          <a:p>
            <a:r>
              <a:rPr lang="de-AT" dirty="0"/>
              <a:t>(1) </a:t>
            </a:r>
            <a:r>
              <a:rPr lang="en-US" dirty="0"/>
              <a:t>Progressive cycle in South America: evolution…</a:t>
            </a:r>
            <a:br>
              <a:rPr lang="en-US" dirty="0"/>
            </a:b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07009" y="1171743"/>
            <a:ext cx="8195175" cy="43061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neoliberalism and social struggles </a:t>
            </a:r>
            <a:r>
              <a:rPr lang="en-US" dirty="0"/>
              <a:t>against it -&gt; </a:t>
            </a:r>
            <a:r>
              <a:rPr lang="en-US" b="1" dirty="0"/>
              <a:t>left-wing governments</a:t>
            </a:r>
            <a:r>
              <a:rPr lang="en-US" dirty="0"/>
              <a:t> get elected: </a:t>
            </a:r>
            <a:r>
              <a:rPr lang="en-US" b="1" dirty="0"/>
              <a:t>2 axis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Venezuela, Bolivia: </a:t>
            </a:r>
            <a:r>
              <a:rPr lang="en-US" dirty="0"/>
              <a:t>redistribution of income and conflicts with oligarchy/elites (counter-hegemonic)</a:t>
            </a:r>
          </a:p>
          <a:p>
            <a:pPr>
              <a:lnSpc>
                <a:spcPct val="150000"/>
              </a:lnSpc>
            </a:pPr>
            <a:r>
              <a:rPr lang="de-AT" b="1" dirty="0"/>
              <a:t>Argentina, </a:t>
            </a:r>
            <a:r>
              <a:rPr lang="en-US" b="1" dirty="0"/>
              <a:t>Brazil</a:t>
            </a:r>
            <a:r>
              <a:rPr lang="de-AT" b="1" dirty="0"/>
              <a:t>, Uruguay, Ecuador: </a:t>
            </a:r>
            <a:r>
              <a:rPr lang="de-AT" dirty="0"/>
              <a:t>p</a:t>
            </a:r>
            <a:r>
              <a:rPr lang="en-US" dirty="0" err="1"/>
              <a:t>romoted</a:t>
            </a:r>
            <a:r>
              <a:rPr lang="en-US" dirty="0"/>
              <a:t> increased internal consumption, subsidies to local business owners and social welfare programs (Neo-</a:t>
            </a:r>
            <a:r>
              <a:rPr lang="en-US" dirty="0" err="1"/>
              <a:t>developmentalism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de-AT" b="1" dirty="0"/>
              <a:t>Commodity boom </a:t>
            </a:r>
            <a:r>
              <a:rPr lang="de-AT" dirty="0"/>
              <a:t>gave </a:t>
            </a:r>
            <a:r>
              <a:rPr lang="de-AT" dirty="0" err="1"/>
              <a:t>room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manoeuvre</a:t>
            </a:r>
            <a:endParaRPr lang="de-AT" dirty="0"/>
          </a:p>
          <a:p>
            <a:pPr>
              <a:lnSpc>
                <a:spcPct val="150000"/>
              </a:lnSpc>
            </a:pPr>
            <a:r>
              <a:rPr lang="de-AT" b="1" dirty="0"/>
              <a:t>Defeat </a:t>
            </a:r>
            <a:r>
              <a:rPr lang="de-AT" b="1" dirty="0" err="1"/>
              <a:t>of</a:t>
            </a:r>
            <a:r>
              <a:rPr lang="de-AT" b="1" dirty="0"/>
              <a:t> FTAA </a:t>
            </a:r>
            <a:r>
              <a:rPr lang="de-AT" dirty="0"/>
              <a:t>-&gt; </a:t>
            </a:r>
            <a:r>
              <a:rPr lang="de-AT" dirty="0" err="1"/>
              <a:t>afterwards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limited US </a:t>
            </a:r>
            <a:r>
              <a:rPr lang="de-AT" dirty="0" err="1"/>
              <a:t>interventions</a:t>
            </a:r>
            <a:r>
              <a:rPr lang="de-AT" dirty="0"/>
              <a:t> in LA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Democratic conquests </a:t>
            </a:r>
            <a:r>
              <a:rPr lang="en-US" dirty="0"/>
              <a:t>and </a:t>
            </a:r>
            <a:r>
              <a:rPr lang="en-US" b="1" dirty="0"/>
              <a:t>constitutional reforms </a:t>
            </a:r>
            <a:endParaRPr lang="de-AT" b="1" dirty="0"/>
          </a:p>
          <a:p>
            <a:pPr marL="0" indent="0">
              <a:lnSpc>
                <a:spcPct val="150000"/>
              </a:lnSpc>
              <a:buNone/>
            </a:pPr>
            <a:endParaRPr lang="de-AT" dirty="0"/>
          </a:p>
          <a:p>
            <a:pPr marL="0" indent="0">
              <a:lnSpc>
                <a:spcPct val="150000"/>
              </a:lnSpc>
              <a:buNone/>
            </a:pPr>
            <a:endParaRPr lang="de-AT" dirty="0"/>
          </a:p>
          <a:p>
            <a:pPr marL="0" indent="0">
              <a:lnSpc>
                <a:spcPct val="150000"/>
              </a:lnSpc>
              <a:buNone/>
            </a:pPr>
            <a:endParaRPr lang="de-AT" dirty="0"/>
          </a:p>
          <a:p>
            <a:pPr marL="0" indent="0">
              <a:lnSpc>
                <a:spcPct val="150000"/>
              </a:lnSpc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 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2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646" y="463810"/>
            <a:ext cx="7938194" cy="938696"/>
          </a:xfrm>
        </p:spPr>
        <p:txBody>
          <a:bodyPr/>
          <a:lstStyle/>
          <a:p>
            <a:r>
              <a:rPr lang="en-GB" dirty="0"/>
              <a:t>(1) </a:t>
            </a:r>
            <a:r>
              <a:rPr lang="en-US" dirty="0"/>
              <a:t>Progressive cycle in South America: …and crisis</a:t>
            </a:r>
            <a:br>
              <a:rPr lang="en-US" dirty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5646" y="1268083"/>
            <a:ext cx="7938000" cy="49379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End of commodity boom</a:t>
            </a:r>
            <a:r>
              <a:rPr lang="en-GB" dirty="0"/>
              <a:t>, </a:t>
            </a:r>
            <a:r>
              <a:rPr lang="en-GB" b="1" dirty="0"/>
              <a:t>reduced growth rates 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US" b="1" dirty="0"/>
              <a:t>Power relations </a:t>
            </a:r>
            <a:r>
              <a:rPr lang="en-US" dirty="0"/>
              <a:t>modified to some extent, but </a:t>
            </a:r>
            <a:r>
              <a:rPr lang="en-US" b="1" dirty="0"/>
              <a:t>economic insertion in the international division of </a:t>
            </a:r>
            <a:r>
              <a:rPr lang="en-US" b="1" dirty="0" err="1"/>
              <a:t>labour</a:t>
            </a:r>
            <a:r>
              <a:rPr lang="en-US" dirty="0"/>
              <a:t> not altered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Several new transregional neoliberal initiatives </a:t>
            </a:r>
            <a:r>
              <a:rPr lang="en-US" dirty="0"/>
              <a:t>on free trade (TPP) and services (TISA)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b="1" dirty="0"/>
              <a:t>Government changes </a:t>
            </a:r>
            <a:r>
              <a:rPr lang="en-GB" dirty="0"/>
              <a:t>in Argentina and Brazil, </a:t>
            </a:r>
            <a:r>
              <a:rPr lang="en-GB" b="1" dirty="0"/>
              <a:t>frictions to open conflicts </a:t>
            </a:r>
            <a:r>
              <a:rPr lang="en-GB" dirty="0"/>
              <a:t>in Bolivia, Ecuador and Venezuela</a:t>
            </a:r>
          </a:p>
          <a:p>
            <a:pPr>
              <a:lnSpc>
                <a:spcPct val="150000"/>
              </a:lnSpc>
            </a:pPr>
            <a:r>
              <a:rPr lang="en-GB" b="1" dirty="0"/>
              <a:t>Social protests against left-wing governments </a:t>
            </a:r>
          </a:p>
          <a:p>
            <a:pPr>
              <a:lnSpc>
                <a:spcPct val="150000"/>
              </a:lnSpc>
            </a:pPr>
            <a:r>
              <a:rPr lang="en-GB" dirty="0"/>
              <a:t>Katz 2016: </a:t>
            </a:r>
            <a:r>
              <a:rPr lang="en-GB" b="1" dirty="0"/>
              <a:t>popular support/resistance </a:t>
            </a:r>
            <a:r>
              <a:rPr lang="en-GB" dirty="0"/>
              <a:t>will decide on </a:t>
            </a:r>
            <a:r>
              <a:rPr lang="en-US" dirty="0"/>
              <a:t>future of the progressive cycle in the region</a:t>
            </a:r>
            <a:endParaRPr lang="en-GB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85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(2) The </a:t>
            </a:r>
            <a:r>
              <a:rPr lang="de-AT" dirty="0" err="1"/>
              <a:t>bolivarian</a:t>
            </a:r>
            <a:r>
              <a:rPr lang="de-AT" dirty="0"/>
              <a:t> </a:t>
            </a:r>
            <a:r>
              <a:rPr lang="de-AT" dirty="0" err="1"/>
              <a:t>alliance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peoples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our</a:t>
            </a:r>
            <a:r>
              <a:rPr lang="de-AT" dirty="0"/>
              <a:t> </a:t>
            </a:r>
            <a:r>
              <a:rPr lang="de-AT" dirty="0" err="1"/>
              <a:t>america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137" y="1778400"/>
            <a:ext cx="4261149" cy="4428000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Regional </a:t>
            </a:r>
            <a:r>
              <a:rPr lang="de-AT" dirty="0" err="1"/>
              <a:t>integration</a:t>
            </a:r>
            <a:r>
              <a:rPr lang="de-AT" dirty="0"/>
              <a:t> </a:t>
            </a:r>
            <a:r>
              <a:rPr lang="de-AT" dirty="0" err="1"/>
              <a:t>project</a:t>
            </a:r>
            <a:r>
              <a:rPr lang="de-AT" dirty="0"/>
              <a:t> in </a:t>
            </a:r>
            <a:r>
              <a:rPr lang="de-AT" dirty="0" err="1"/>
              <a:t>Latin</a:t>
            </a:r>
            <a:r>
              <a:rPr lang="de-AT" dirty="0"/>
              <a:t> </a:t>
            </a:r>
            <a:r>
              <a:rPr lang="de-AT" dirty="0" err="1"/>
              <a:t>America</a:t>
            </a:r>
            <a:r>
              <a:rPr lang="de-AT" dirty="0"/>
              <a:t>:</a:t>
            </a:r>
          </a:p>
          <a:p>
            <a:r>
              <a:rPr lang="de-AT" dirty="0" err="1"/>
              <a:t>Founded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Venezuela </a:t>
            </a:r>
            <a:r>
              <a:rPr lang="de-AT" dirty="0" err="1"/>
              <a:t>and</a:t>
            </a:r>
            <a:r>
              <a:rPr lang="de-AT" dirty="0"/>
              <a:t> Cuba in 2004, </a:t>
            </a:r>
            <a:r>
              <a:rPr lang="de-AT" dirty="0" err="1"/>
              <a:t>currently</a:t>
            </a:r>
            <a:r>
              <a:rPr lang="de-AT" dirty="0"/>
              <a:t> </a:t>
            </a:r>
            <a:r>
              <a:rPr lang="de-AT" b="1" dirty="0"/>
              <a:t>11 </a:t>
            </a:r>
            <a:r>
              <a:rPr lang="de-AT" b="1" dirty="0" err="1"/>
              <a:t>member</a:t>
            </a:r>
            <a:r>
              <a:rPr lang="de-AT" b="1" dirty="0"/>
              <a:t> </a:t>
            </a:r>
            <a:r>
              <a:rPr lang="de-AT" b="1" dirty="0" err="1"/>
              <a:t>states</a:t>
            </a:r>
            <a:endParaRPr lang="de-AT" b="1" dirty="0"/>
          </a:p>
          <a:p>
            <a:r>
              <a:rPr lang="de-AT" b="1" dirty="0"/>
              <a:t>„Fair </a:t>
            </a:r>
            <a:r>
              <a:rPr lang="de-AT" b="1" dirty="0" err="1"/>
              <a:t>trade</a:t>
            </a:r>
            <a:r>
              <a:rPr lang="de-AT" b="1" dirty="0"/>
              <a:t>“ </a:t>
            </a:r>
            <a:r>
              <a:rPr lang="de-AT" dirty="0" err="1"/>
              <a:t>instead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„</a:t>
            </a:r>
            <a:r>
              <a:rPr lang="de-AT" dirty="0" err="1"/>
              <a:t>free</a:t>
            </a:r>
            <a:r>
              <a:rPr lang="de-AT" dirty="0"/>
              <a:t> </a:t>
            </a:r>
            <a:r>
              <a:rPr lang="de-AT" dirty="0" err="1"/>
              <a:t>trade</a:t>
            </a:r>
            <a:r>
              <a:rPr lang="de-AT" dirty="0"/>
              <a:t>“</a:t>
            </a:r>
          </a:p>
          <a:p>
            <a:r>
              <a:rPr lang="de-AT" dirty="0"/>
              <a:t>Regional </a:t>
            </a:r>
            <a:r>
              <a:rPr lang="de-AT" dirty="0" err="1"/>
              <a:t>productive</a:t>
            </a:r>
            <a:r>
              <a:rPr lang="de-AT" dirty="0"/>
              <a:t> </a:t>
            </a:r>
            <a:r>
              <a:rPr lang="de-AT" dirty="0" err="1"/>
              <a:t>integration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goal</a:t>
            </a:r>
            <a:endParaRPr lang="de-AT" dirty="0"/>
          </a:p>
          <a:p>
            <a:r>
              <a:rPr lang="de-AT" dirty="0"/>
              <a:t>„</a:t>
            </a:r>
            <a:r>
              <a:rPr lang="de-AT" b="1" dirty="0"/>
              <a:t>Third Way“ </a:t>
            </a:r>
            <a:r>
              <a:rPr lang="de-AT" b="1" dirty="0" err="1"/>
              <a:t>between</a:t>
            </a:r>
            <a:r>
              <a:rPr lang="de-AT" b="1" dirty="0"/>
              <a:t> </a:t>
            </a:r>
            <a:r>
              <a:rPr lang="de-AT" b="1" dirty="0" err="1"/>
              <a:t>socialist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neoliberal </a:t>
            </a:r>
            <a:r>
              <a:rPr lang="de-AT" b="1" dirty="0" err="1"/>
              <a:t>cooperation</a:t>
            </a:r>
            <a:r>
              <a:rPr lang="de-AT" dirty="0"/>
              <a:t>? (Hernández/</a:t>
            </a:r>
            <a:r>
              <a:rPr lang="de-AT" dirty="0" err="1"/>
              <a:t>Chaudary</a:t>
            </a:r>
            <a:r>
              <a:rPr lang="de-AT" dirty="0"/>
              <a:t> 2015: 5; 12ff.)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15" name="Inhaltsplatzhalt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1028" name="Picture 4" descr="Situación de Alianza Bolivariana para los Pueblos de Nuestra América - Tratado de Comercio de los Pueb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19" y="1844976"/>
            <a:ext cx="4068000" cy="40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Bildplatzhalter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feld 3"/>
          <p:cNvSpPr txBox="1"/>
          <p:nvPr/>
        </p:nvSpPr>
        <p:spPr>
          <a:xfrm>
            <a:off x="4544351" y="6207064"/>
            <a:ext cx="30810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linkClick r:id="rId3"/>
              </a:rPr>
              <a:t>https://upload.wikimedia.org/wikipedia/commons/d/d1/Bolivarian_Alliance_for_the_Peoples_of_Our_America_%28orthographic_projection%29.svg</a:t>
            </a:r>
            <a:r>
              <a:rPr lang="de-DE" sz="900" dirty="0"/>
              <a:t> [10.02.2017]</a:t>
            </a:r>
          </a:p>
        </p:txBody>
      </p:sp>
    </p:spTree>
    <p:extLst>
      <p:ext uri="{BB962C8B-B14F-4D97-AF65-F5344CB8AC3E}">
        <p14:creationId xmlns:p14="http://schemas.microsoft.com/office/powerpoint/2010/main" val="264324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(2) </a:t>
            </a:r>
            <a:r>
              <a:rPr lang="en-GB" dirty="0"/>
              <a:t>Industrial </a:t>
            </a:r>
            <a:r>
              <a:rPr lang="en-GB" dirty="0" err="1"/>
              <a:t>POlicy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5646" y="1177291"/>
            <a:ext cx="8066540" cy="5028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b="1" dirty="0" err="1"/>
              <a:t>Historically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regionally</a:t>
            </a:r>
            <a:r>
              <a:rPr lang="de-AT" b="1" dirty="0"/>
              <a:t> </a:t>
            </a:r>
            <a:r>
              <a:rPr lang="de-AT" b="1" dirty="0" err="1"/>
              <a:t>diverging</a:t>
            </a:r>
            <a:r>
              <a:rPr lang="de-AT" b="1" dirty="0"/>
              <a:t> </a:t>
            </a:r>
            <a:r>
              <a:rPr lang="de-AT" b="1" dirty="0" err="1"/>
              <a:t>definitions</a:t>
            </a:r>
            <a:r>
              <a:rPr lang="de-AT" b="1" dirty="0"/>
              <a:t> </a:t>
            </a:r>
            <a:r>
              <a:rPr lang="de-AT" dirty="0"/>
              <a:t>(global North &amp; global South)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AT" dirty="0"/>
              <a:t>„</a:t>
            </a:r>
            <a:r>
              <a:rPr lang="de-AT" b="1" dirty="0"/>
              <a:t>Industrial </a:t>
            </a:r>
            <a:r>
              <a:rPr lang="de-AT" b="1" dirty="0" err="1"/>
              <a:t>policy</a:t>
            </a:r>
            <a:r>
              <a:rPr lang="de-AT" b="1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b="1" dirty="0"/>
              <a:t>goal-</a:t>
            </a:r>
            <a:r>
              <a:rPr lang="de-AT" b="1" dirty="0" err="1"/>
              <a:t>oriented</a:t>
            </a:r>
            <a:r>
              <a:rPr lang="de-AT" b="1" dirty="0"/>
              <a:t> </a:t>
            </a:r>
            <a:r>
              <a:rPr lang="de-AT" b="1" dirty="0" err="1"/>
              <a:t>intervention</a:t>
            </a:r>
            <a:r>
              <a:rPr lang="de-AT" b="1" dirty="0"/>
              <a:t> </a:t>
            </a:r>
            <a:r>
              <a:rPr lang="de-AT" b="1" dirty="0" err="1"/>
              <a:t>by</a:t>
            </a:r>
            <a:r>
              <a:rPr lang="de-AT" b="1" dirty="0"/>
              <a:t> </a:t>
            </a:r>
            <a:r>
              <a:rPr lang="de-AT" b="1" dirty="0" err="1"/>
              <a:t>the</a:t>
            </a:r>
            <a:r>
              <a:rPr lang="de-AT" b="1" dirty="0"/>
              <a:t> State </a:t>
            </a:r>
            <a:r>
              <a:rPr lang="de-AT" dirty="0"/>
              <a:t>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sectoral</a:t>
            </a:r>
            <a:r>
              <a:rPr lang="de-AT" dirty="0"/>
              <a:t> </a:t>
            </a:r>
            <a:r>
              <a:rPr lang="de-AT" dirty="0" err="1"/>
              <a:t>productive</a:t>
            </a:r>
            <a:r>
              <a:rPr lang="de-AT" dirty="0"/>
              <a:t> </a:t>
            </a:r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an </a:t>
            </a:r>
            <a:r>
              <a:rPr lang="de-AT" dirty="0" err="1"/>
              <a:t>economy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State. (…) The </a:t>
            </a:r>
            <a:r>
              <a:rPr lang="de-AT" b="1" dirty="0" err="1"/>
              <a:t>target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industrial</a:t>
            </a:r>
            <a:r>
              <a:rPr lang="de-AT" dirty="0"/>
              <a:t>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always</a:t>
            </a:r>
            <a:r>
              <a:rPr lang="de-AT" dirty="0"/>
              <a:t> </a:t>
            </a:r>
            <a:r>
              <a:rPr lang="de-AT" b="1" dirty="0" err="1"/>
              <a:t>subdivisions</a:t>
            </a:r>
            <a:r>
              <a:rPr lang="de-AT" b="1" dirty="0"/>
              <a:t> </a:t>
            </a:r>
            <a:r>
              <a:rPr lang="de-AT" dirty="0"/>
              <a:t>(</a:t>
            </a:r>
            <a:r>
              <a:rPr lang="de-AT" dirty="0" err="1"/>
              <a:t>usually</a:t>
            </a:r>
            <a:r>
              <a:rPr lang="de-AT" dirty="0"/>
              <a:t> </a:t>
            </a:r>
            <a:r>
              <a:rPr lang="de-AT" dirty="0" err="1"/>
              <a:t>industrial</a:t>
            </a:r>
            <a:r>
              <a:rPr lang="de-AT" dirty="0"/>
              <a:t> </a:t>
            </a:r>
            <a:r>
              <a:rPr lang="de-AT" dirty="0" err="1"/>
              <a:t>sectors</a:t>
            </a:r>
            <a:r>
              <a:rPr lang="de-AT" dirty="0"/>
              <a:t>), not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economy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whole</a:t>
            </a:r>
            <a:r>
              <a:rPr lang="de-AT" dirty="0"/>
              <a:t>“ </a:t>
            </a:r>
            <a:r>
              <a:rPr lang="de-AT" sz="1000" dirty="0"/>
              <a:t>(Gabler Wirtschaftslexikon </a:t>
            </a:r>
            <a:r>
              <a:rPr lang="de-AT" sz="1000" dirty="0">
                <a:hlinkClick r:id="rId2"/>
              </a:rPr>
              <a:t>http://wirtschaftslexikon.gabler.de/Archiv/55810/industriepolitik-v11.html</a:t>
            </a:r>
            <a:r>
              <a:rPr lang="de-AT" sz="1000" dirty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A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de-AT" dirty="0" err="1"/>
              <a:t>Pianta</a:t>
            </a:r>
            <a:r>
              <a:rPr lang="de-AT" dirty="0"/>
              <a:t> et al. (2016: 24-27) </a:t>
            </a:r>
            <a:r>
              <a:rPr lang="de-AT" dirty="0" err="1"/>
              <a:t>conceived</a:t>
            </a:r>
            <a:r>
              <a:rPr lang="de-AT" dirty="0"/>
              <a:t> a </a:t>
            </a:r>
            <a:r>
              <a:rPr lang="de-AT" i="1" dirty="0"/>
              <a:t>progressive </a:t>
            </a:r>
            <a:r>
              <a:rPr lang="de-AT" dirty="0" err="1"/>
              <a:t>industrial</a:t>
            </a:r>
            <a:r>
              <a:rPr lang="de-AT" dirty="0"/>
              <a:t> </a:t>
            </a:r>
            <a:r>
              <a:rPr lang="de-AT" dirty="0" err="1"/>
              <a:t>policy</a:t>
            </a:r>
            <a:r>
              <a:rPr lang="de-AT" i="1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European Union,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tackles</a:t>
            </a:r>
            <a:r>
              <a:rPr lang="de-AT" dirty="0"/>
              <a:t> </a:t>
            </a:r>
            <a:r>
              <a:rPr lang="de-AT" dirty="0" err="1"/>
              <a:t>besides</a:t>
            </a:r>
            <a:r>
              <a:rPr lang="de-AT" dirty="0"/>
              <a:t> </a:t>
            </a:r>
            <a:r>
              <a:rPr lang="de-AT" dirty="0" err="1"/>
              <a:t>industrial</a:t>
            </a:r>
            <a:r>
              <a:rPr lang="de-AT" dirty="0"/>
              <a:t> </a:t>
            </a:r>
            <a:r>
              <a:rPr lang="de-AT" dirty="0" err="1"/>
              <a:t>production</a:t>
            </a:r>
            <a:r>
              <a:rPr lang="de-AT" dirty="0"/>
              <a:t> also </a:t>
            </a:r>
            <a:r>
              <a:rPr lang="de-AT" dirty="0" err="1"/>
              <a:t>questions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b="1" dirty="0" err="1"/>
              <a:t>distribution</a:t>
            </a:r>
            <a:r>
              <a:rPr lang="de-AT" b="1" dirty="0"/>
              <a:t>, </a:t>
            </a:r>
            <a:r>
              <a:rPr lang="de-AT" b="1" dirty="0" err="1"/>
              <a:t>consumption</a:t>
            </a:r>
            <a:r>
              <a:rPr lang="de-AT" b="1" dirty="0"/>
              <a:t> </a:t>
            </a:r>
            <a:r>
              <a:rPr lang="de-AT" b="1" dirty="0" err="1"/>
              <a:t>of</a:t>
            </a:r>
            <a:r>
              <a:rPr lang="de-AT" b="1" dirty="0"/>
              <a:t> </a:t>
            </a:r>
            <a:r>
              <a:rPr lang="de-AT" b="1" dirty="0" err="1"/>
              <a:t>resources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economic</a:t>
            </a:r>
            <a:r>
              <a:rPr lang="de-AT" b="1" dirty="0"/>
              <a:t> </a:t>
            </a:r>
            <a:r>
              <a:rPr lang="de-AT" b="1" dirty="0" err="1"/>
              <a:t>democracy</a:t>
            </a:r>
            <a:r>
              <a:rPr lang="de-AT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dirty="0"/>
              <a:t>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b="1" dirty="0"/>
              <a:t>global South </a:t>
            </a:r>
            <a:r>
              <a:rPr lang="de-AT" dirty="0" err="1"/>
              <a:t>industrial</a:t>
            </a:r>
            <a:r>
              <a:rPr lang="de-AT" dirty="0"/>
              <a:t>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mostly</a:t>
            </a:r>
            <a:r>
              <a:rPr lang="de-AT" dirty="0"/>
              <a:t> </a:t>
            </a:r>
            <a:r>
              <a:rPr lang="de-AT" dirty="0" err="1"/>
              <a:t>focuses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b="1" dirty="0" err="1"/>
              <a:t>manufacturing</a:t>
            </a:r>
            <a:r>
              <a:rPr lang="de-AT" b="1" dirty="0"/>
              <a:t> </a:t>
            </a:r>
            <a:r>
              <a:rPr lang="de-AT" b="1" dirty="0" err="1"/>
              <a:t>sector</a:t>
            </a:r>
            <a:r>
              <a:rPr lang="de-AT" b="1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usually</a:t>
            </a:r>
            <a:r>
              <a:rPr lang="de-AT" dirty="0"/>
              <a:t> </a:t>
            </a:r>
            <a:r>
              <a:rPr lang="de-AT" dirty="0" err="1"/>
              <a:t>related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question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b="1" dirty="0" err="1"/>
              <a:t>industrial</a:t>
            </a:r>
            <a:r>
              <a:rPr lang="de-AT" b="1" dirty="0"/>
              <a:t> </a:t>
            </a:r>
            <a:r>
              <a:rPr lang="de-AT" b="1" dirty="0" err="1"/>
              <a:t>upgrading</a:t>
            </a:r>
            <a:r>
              <a:rPr lang="de-AT" b="1" dirty="0"/>
              <a:t> in Global Value Chains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economic</a:t>
            </a:r>
            <a:r>
              <a:rPr lang="de-AT" dirty="0"/>
              <a:t> </a:t>
            </a:r>
            <a:r>
              <a:rPr lang="de-AT" dirty="0" err="1"/>
              <a:t>development</a:t>
            </a:r>
            <a:r>
              <a:rPr lang="de-AT" dirty="0"/>
              <a:t> (UNIDO 2011)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liennummernplatzhalter 1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718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322" y="651700"/>
            <a:ext cx="7938194" cy="657050"/>
          </a:xfrm>
        </p:spPr>
        <p:txBody>
          <a:bodyPr/>
          <a:lstStyle/>
          <a:p>
            <a:r>
              <a:rPr lang="en-GB" dirty="0"/>
              <a:t>(2) Industrial policy in ALBA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297" y="1308750"/>
            <a:ext cx="8454886" cy="47577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b="1" dirty="0" err="1"/>
              <a:t>Production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investments</a:t>
            </a:r>
            <a:r>
              <a:rPr lang="de-AT" b="1" dirty="0"/>
              <a:t> </a:t>
            </a:r>
            <a:r>
              <a:rPr lang="de-AT" b="1" dirty="0" err="1"/>
              <a:t>related</a:t>
            </a:r>
            <a:r>
              <a:rPr lang="de-AT" b="1" dirty="0"/>
              <a:t> </a:t>
            </a:r>
            <a:r>
              <a:rPr lang="de-AT" b="1" dirty="0" err="1"/>
              <a:t>to</a:t>
            </a:r>
            <a:r>
              <a:rPr lang="de-AT" b="1" dirty="0"/>
              <a:t> </a:t>
            </a:r>
            <a:r>
              <a:rPr lang="de-AT" b="1" dirty="0" err="1"/>
              <a:t>social</a:t>
            </a:r>
            <a:r>
              <a:rPr lang="de-AT" b="1" dirty="0"/>
              <a:t> </a:t>
            </a:r>
            <a:r>
              <a:rPr lang="de-AT" b="1" dirty="0" err="1"/>
              <a:t>aims</a:t>
            </a:r>
            <a:r>
              <a:rPr lang="de-AT" b="1" dirty="0"/>
              <a:t> </a:t>
            </a:r>
            <a:r>
              <a:rPr lang="de-AT" dirty="0"/>
              <a:t>(Grand National Projects) -&gt; </a:t>
            </a:r>
            <a:r>
              <a:rPr lang="de-AT" dirty="0" err="1"/>
              <a:t>reduction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poverty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exclusion</a:t>
            </a:r>
            <a:endParaRPr lang="de-AT" dirty="0"/>
          </a:p>
          <a:p>
            <a:pPr>
              <a:lnSpc>
                <a:spcPct val="150000"/>
              </a:lnSpc>
            </a:pPr>
            <a:r>
              <a:rPr lang="de-AT" dirty="0"/>
              <a:t> </a:t>
            </a:r>
            <a:r>
              <a:rPr lang="de-AT" b="1" dirty="0" err="1"/>
              <a:t>Reducing</a:t>
            </a:r>
            <a:r>
              <a:rPr lang="de-AT" b="1" dirty="0"/>
              <a:t> </a:t>
            </a:r>
            <a:r>
              <a:rPr lang="de-AT" b="1" dirty="0" err="1"/>
              <a:t>asymmtries</a:t>
            </a:r>
            <a:r>
              <a:rPr lang="de-AT" b="1" dirty="0"/>
              <a:t> </a:t>
            </a:r>
            <a:r>
              <a:rPr lang="de-AT" dirty="0"/>
              <a:t>in </a:t>
            </a:r>
            <a:r>
              <a:rPr lang="de-AT" dirty="0" err="1"/>
              <a:t>the</a:t>
            </a:r>
            <a:r>
              <a:rPr lang="de-AT" dirty="0"/>
              <a:t> regional bloc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task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all </a:t>
            </a:r>
            <a:r>
              <a:rPr lang="de-AT" dirty="0" err="1"/>
              <a:t>members</a:t>
            </a:r>
            <a:r>
              <a:rPr lang="de-AT" dirty="0"/>
              <a:t>: </a:t>
            </a:r>
            <a:r>
              <a:rPr lang="de-AT" b="1" dirty="0"/>
              <a:t>differential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solidary</a:t>
            </a:r>
            <a:r>
              <a:rPr lang="de-AT" b="1" dirty="0"/>
              <a:t> </a:t>
            </a:r>
            <a:r>
              <a:rPr lang="de-AT" b="1" dirty="0" err="1"/>
              <a:t>treatment</a:t>
            </a:r>
            <a:r>
              <a:rPr lang="de-AT" b="1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weaker</a:t>
            </a:r>
            <a:r>
              <a:rPr lang="de-AT" dirty="0"/>
              <a:t> </a:t>
            </a:r>
            <a:r>
              <a:rPr lang="de-AT" dirty="0" err="1"/>
              <a:t>economies</a:t>
            </a:r>
            <a:endParaRPr lang="de-AT" dirty="0"/>
          </a:p>
          <a:p>
            <a:pPr>
              <a:lnSpc>
                <a:spcPct val="150000"/>
              </a:lnSpc>
            </a:pPr>
            <a:r>
              <a:rPr lang="en-GB" dirty="0"/>
              <a:t>Economic </a:t>
            </a:r>
            <a:r>
              <a:rPr lang="en-GB" b="1" dirty="0"/>
              <a:t>complementarity</a:t>
            </a:r>
            <a:r>
              <a:rPr lang="en-GB" dirty="0"/>
              <a:t> as goal (not specialisation)</a:t>
            </a:r>
          </a:p>
          <a:p>
            <a:pPr>
              <a:lnSpc>
                <a:spcPct val="150000"/>
              </a:lnSpc>
            </a:pPr>
            <a:r>
              <a:rPr lang="en-GB" b="1" dirty="0"/>
              <a:t>ECOALBA-TCP</a:t>
            </a:r>
            <a:r>
              <a:rPr lang="en-GB" dirty="0"/>
              <a:t> (ALBA-TCP 2012, Article 1) is planned to be “shared-development, inter-dependent, sovereign and solidary economic zone aimed at </a:t>
            </a:r>
            <a:r>
              <a:rPr lang="en-GB" b="1" dirty="0"/>
              <a:t>consolidating and expanding an alternative  model of economic relations </a:t>
            </a:r>
            <a:r>
              <a:rPr lang="en-GB" dirty="0"/>
              <a:t>and to </a:t>
            </a:r>
            <a:r>
              <a:rPr lang="en-GB" b="1" dirty="0"/>
              <a:t>strengthen and diversify the productive apparatus</a:t>
            </a:r>
            <a:r>
              <a:rPr lang="en-GB" dirty="0"/>
              <a:t>.” </a:t>
            </a:r>
          </a:p>
          <a:p>
            <a:pPr marL="0" indent="0">
              <a:lnSpc>
                <a:spcPct val="150000"/>
              </a:lnSpc>
              <a:buNone/>
            </a:pPr>
            <a:endParaRPr lang="de-AT" dirty="0"/>
          </a:p>
          <a:p>
            <a:pPr>
              <a:lnSpc>
                <a:spcPct val="150000"/>
              </a:lnSpc>
              <a:buFontTx/>
              <a:buChar char="-"/>
            </a:pPr>
            <a:endParaRPr lang="de-AT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>
          <a:xfrm>
            <a:off x="149836" y="7402643"/>
            <a:ext cx="7938000" cy="278127"/>
          </a:xfrm>
        </p:spPr>
        <p:txBody>
          <a:bodyPr/>
          <a:lstStyle/>
          <a:p>
            <a:r>
              <a:rPr lang="de-AT" dirty="0" err="1"/>
              <a:t>glei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384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(2) Industrial policy in ALBA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5646" y="1351722"/>
            <a:ext cx="8169442" cy="48543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Grand National Enterprises (GNEs) </a:t>
            </a:r>
            <a:r>
              <a:rPr lang="en-US" dirty="0"/>
              <a:t>support goals of GNPs and leading role in productive integration: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owned by 2 or more states with subsidiaries in each one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operate in areas of public interest (food production, industry; e.g. </a:t>
            </a:r>
            <a:r>
              <a:rPr lang="en-GB" dirty="0"/>
              <a:t>GNE for the commercialisation of industrial supplies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integrate SMEs and other actors into new regional value chains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self-sustainable; shall reinvest their profits or finance social aims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integrated into Grand National Planning</a:t>
            </a:r>
          </a:p>
          <a:p>
            <a:pPr>
              <a:lnSpc>
                <a:spcPct val="150000"/>
              </a:lnSpc>
            </a:pPr>
            <a:r>
              <a:rPr lang="en-GB" dirty="0"/>
              <a:t>Creation of </a:t>
            </a:r>
            <a:r>
              <a:rPr lang="en-GB" b="1" dirty="0"/>
              <a:t>New Regional Financial Architecture </a:t>
            </a:r>
            <a:r>
              <a:rPr lang="en-GB" dirty="0"/>
              <a:t>(NAFR in Spanish) independent of IMF and WB to finance initiatives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>
          <a:xfrm>
            <a:off x="149836" y="7987859"/>
            <a:ext cx="7938000" cy="278127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054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_Vorlage_JKU_Arial_DE_V2-1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Arial DE emf" id="{B571CD85-0045-4DE4-8924-510442F0B649}" vid="{69FD20F3-14DC-4E86-BEB4-3A53B81727F9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Powerpoint_Vorlage_JKU_Arial_DE_V2-1</Template>
  <TotalTime>0</TotalTime>
  <Words>1322</Words>
  <Application>Microsoft Office PowerPoint</Application>
  <PresentationFormat>Bildschirmpräsentation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Wingdings 2</vt:lpstr>
      <vt:lpstr>Powerpoint_Vorlage_JKU_Arial_DE_V2-1</vt:lpstr>
      <vt:lpstr>PowerPoint-Präsentation</vt:lpstr>
      <vt:lpstr>ALBA‘s Initiatives for productive integration  an example for progressive industrial policy in latin america?</vt:lpstr>
      <vt:lpstr>OVERVIEW</vt:lpstr>
      <vt:lpstr>(1) Progressive cycle in South America: evolution… </vt:lpstr>
      <vt:lpstr>(1) Progressive cycle in South America: …and crisis </vt:lpstr>
      <vt:lpstr>(2) The bolivarian alliance of the peoples of our america </vt:lpstr>
      <vt:lpstr>(2) Industrial POlicy</vt:lpstr>
      <vt:lpstr>(2) Industrial policy in ALBA</vt:lpstr>
      <vt:lpstr>(2) Industrial policy in ALBA</vt:lpstr>
      <vt:lpstr>(2) Historical Influences</vt:lpstr>
      <vt:lpstr>(3) Critical assessment of the initiatives</vt:lpstr>
      <vt:lpstr>(4) What can we do?</vt:lpstr>
      <vt:lpstr>Time for Questions &amp; discussion!</vt:lpstr>
      <vt:lpstr>Literature</vt:lpstr>
      <vt:lpstr>Literature</vt:lpstr>
      <vt:lpstr>Literature</vt:lpstr>
      <vt:lpstr>Literature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Stieger Astrid</dc:creator>
  <cp:lastModifiedBy>ak114819</cp:lastModifiedBy>
  <cp:revision>465</cp:revision>
  <cp:lastPrinted>2017-02-10T10:12:20Z</cp:lastPrinted>
  <dcterms:created xsi:type="dcterms:W3CDTF">2015-11-26T11:12:33Z</dcterms:created>
  <dcterms:modified xsi:type="dcterms:W3CDTF">2017-02-13T11:45:02Z</dcterms:modified>
</cp:coreProperties>
</file>